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2" r:id="rId5"/>
    <p:sldId id="263" r:id="rId6"/>
    <p:sldId id="276" r:id="rId7"/>
    <p:sldId id="275" r:id="rId8"/>
    <p:sldId id="264" r:id="rId9"/>
    <p:sldId id="260" r:id="rId10"/>
    <p:sldId id="272" r:id="rId11"/>
    <p:sldId id="261" r:id="rId12"/>
    <p:sldId id="265" r:id="rId13"/>
    <p:sldId id="273" r:id="rId14"/>
    <p:sldId id="266" r:id="rId15"/>
    <p:sldId id="274" r:id="rId16"/>
    <p:sldId id="270" r:id="rId17"/>
    <p:sldId id="267"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12D78B0-B0B9-4A0F-8793-5BCCBF599ABA}" type="datetimeFigureOut">
              <a:rPr lang="en-GB" smtClean="0"/>
              <a:t>31/03/2021</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C8ADFE9-2A94-411A-B7E2-EBDEE301422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2D78B0-B0B9-4A0F-8793-5BCCBF599ABA}"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ADFE9-2A94-411A-B7E2-EBDEE301422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2D78B0-B0B9-4A0F-8793-5BCCBF599ABA}"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ADFE9-2A94-411A-B7E2-EBDEE301422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2D78B0-B0B9-4A0F-8793-5BCCBF599ABA}"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ADFE9-2A94-411A-B7E2-EBDEE3014224}" type="slidenum">
              <a:rPr lang="en-GB" smtClean="0"/>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12D78B0-B0B9-4A0F-8793-5BCCBF599ABA}"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ADFE9-2A94-411A-B7E2-EBDEE3014224}"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12D78B0-B0B9-4A0F-8793-5BCCBF599ABA}" type="datetimeFigureOut">
              <a:rPr lang="en-GB" smtClean="0"/>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ADFE9-2A94-411A-B7E2-EBDEE3014224}"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12D78B0-B0B9-4A0F-8793-5BCCBF599ABA}" type="datetimeFigureOut">
              <a:rPr lang="en-GB" smtClean="0"/>
              <a:t>31/03/2021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8ADFE9-2A94-411A-B7E2-EBDEE3014224}"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2D78B0-B0B9-4A0F-8793-5BCCBF599ABA}" type="datetimeFigureOut">
              <a:rPr lang="en-GB" smtClean="0"/>
              <a:t>31/03/2021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8ADFE9-2A94-411A-B7E2-EBDEE3014224}"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D78B0-B0B9-4A0F-8793-5BCCBF599ABA}" type="datetimeFigureOut">
              <a:rPr lang="en-GB" smtClean="0"/>
              <a:t>31/03/2021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8ADFE9-2A94-411A-B7E2-EBDEE301422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B12D78B0-B0B9-4A0F-8793-5BCCBF599ABA}" type="datetimeFigureOut">
              <a:rPr lang="en-GB" smtClean="0"/>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ADFE9-2A94-411A-B7E2-EBDEE3014224}"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12D78B0-B0B9-4A0F-8793-5BCCBF599ABA}" type="datetimeFigureOut">
              <a:rPr lang="en-GB" smtClean="0"/>
              <a:t>31/03/2021</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C8ADFE9-2A94-411A-B7E2-EBDEE3014224}"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12D78B0-B0B9-4A0F-8793-5BCCBF599ABA}" type="datetimeFigureOut">
              <a:rPr lang="en-GB" smtClean="0"/>
              <a:t>31/03/2021</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C8ADFE9-2A94-411A-B7E2-EBDEE301422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24128" y="2996952"/>
            <a:ext cx="2662064" cy="1199704"/>
          </a:xfrm>
        </p:spPr>
        <p:txBody>
          <a:bodyPr>
            <a:normAutofit fontScale="92500" lnSpcReduction="10000"/>
          </a:bodyPr>
          <a:lstStyle/>
          <a:p>
            <a:pPr algn="ctr"/>
            <a:r>
              <a:rPr lang="en-GB" dirty="0"/>
              <a:t>Welcome to </a:t>
            </a:r>
            <a:r>
              <a:rPr lang="en-GB" dirty="0" err="1"/>
              <a:t>Barcombe</a:t>
            </a:r>
            <a:r>
              <a:rPr lang="en-GB" dirty="0"/>
              <a:t> Primary School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81" y="188640"/>
            <a:ext cx="80391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3FC84DA3-F98A-40F7-9BB1-4996087DF6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387555"/>
            <a:ext cx="5731510" cy="4281805"/>
          </a:xfrm>
          <a:prstGeom prst="rect">
            <a:avLst/>
          </a:prstGeom>
          <a:noFill/>
          <a:ln>
            <a:noFill/>
          </a:ln>
        </p:spPr>
      </p:pic>
    </p:spTree>
    <p:extLst>
      <p:ext uri="{BB962C8B-B14F-4D97-AF65-F5344CB8AC3E}">
        <p14:creationId xmlns:p14="http://schemas.microsoft.com/office/powerpoint/2010/main" val="3810451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might you see?</a:t>
            </a:r>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1" y="1143015"/>
            <a:ext cx="3384376" cy="227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7" descr="C:\Users\amye\Downloads\AD85BE9074584A14806DE155D198795F.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16570" y="1164520"/>
            <a:ext cx="3457136" cy="2235894"/>
          </a:xfrm>
          <a:prstGeom prst="rect">
            <a:avLst/>
          </a:prstGeom>
          <a:noFill/>
          <a:ln>
            <a:noFill/>
          </a:ln>
        </p:spPr>
      </p:pic>
      <p:pic>
        <p:nvPicPr>
          <p:cNvPr id="9" name="Picture 8" descr="C:\Users\amye\Downloads\39ED735B55DE4CA89E6033859BDA6ED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215" y="3604522"/>
            <a:ext cx="3376705" cy="2620065"/>
          </a:xfrm>
          <a:prstGeom prst="rect">
            <a:avLst/>
          </a:prstGeom>
          <a:noFill/>
          <a:ln>
            <a:noFill/>
          </a:ln>
        </p:spPr>
      </p:pic>
      <p:pic>
        <p:nvPicPr>
          <p:cNvPr id="10" name="Picture 9" descr="C:\Users\amye\Downloads\1C26855FA16A4C66993F6CE066185DD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0231" y="3452730"/>
            <a:ext cx="2088232" cy="2771858"/>
          </a:xfrm>
          <a:prstGeom prst="rect">
            <a:avLst/>
          </a:prstGeom>
          <a:noFill/>
          <a:ln>
            <a:noFill/>
          </a:ln>
        </p:spPr>
      </p:pic>
      <p:pic>
        <p:nvPicPr>
          <p:cNvPr id="11" name="Picture 10" descr="C:\Users\amye\Downloads\9E85EC366C3F4537B69CFE55C3A662DF.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8385" y="3604522"/>
            <a:ext cx="2105381" cy="2698350"/>
          </a:xfrm>
          <a:prstGeom prst="rect">
            <a:avLst/>
          </a:prstGeom>
          <a:noFill/>
          <a:ln>
            <a:noFill/>
          </a:ln>
        </p:spPr>
      </p:pic>
      <p:pic>
        <p:nvPicPr>
          <p:cNvPr id="12" name="Picture 11" descr="C:\Users\amye\Downloads\F890445275DB4CF89F290861AFAD9F98.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7256" y="1143014"/>
            <a:ext cx="1749313" cy="2309715"/>
          </a:xfrm>
          <a:prstGeom prst="rect">
            <a:avLst/>
          </a:prstGeom>
          <a:noFill/>
          <a:ln>
            <a:noFill/>
          </a:ln>
        </p:spPr>
      </p:pic>
    </p:spTree>
    <p:extLst>
      <p:ext uri="{BB962C8B-B14F-4D97-AF65-F5344CB8AC3E}">
        <p14:creationId xmlns:p14="http://schemas.microsoft.com/office/powerpoint/2010/main" val="376075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956319"/>
          </a:xfrm>
        </p:spPr>
        <p:txBody>
          <a:bodyPr/>
          <a:lstStyle/>
          <a:p>
            <a:pPr algn="ctr"/>
            <a:r>
              <a:rPr lang="en-GB" dirty="0"/>
              <a:t>A Good Start</a:t>
            </a:r>
          </a:p>
        </p:txBody>
      </p:sp>
      <p:sp>
        <p:nvSpPr>
          <p:cNvPr id="3" name="Subtitle 2"/>
          <p:cNvSpPr>
            <a:spLocks noGrp="1"/>
          </p:cNvSpPr>
          <p:nvPr>
            <p:ph type="subTitle" idx="1"/>
          </p:nvPr>
        </p:nvSpPr>
        <p:spPr>
          <a:xfrm>
            <a:off x="323528" y="2564904"/>
            <a:ext cx="5760640" cy="2592288"/>
          </a:xfrm>
        </p:spPr>
        <p:txBody>
          <a:bodyPr>
            <a:normAutofit fontScale="55000" lnSpcReduction="20000"/>
          </a:bodyPr>
          <a:lstStyle/>
          <a:p>
            <a:pPr marL="457200" indent="-457200" algn="l">
              <a:buFont typeface="Arial" panose="020B0604020202020204" pitchFamily="34" charset="0"/>
              <a:buChar char="•"/>
            </a:pPr>
            <a:r>
              <a:rPr lang="en-GB" sz="2800" dirty="0">
                <a:latin typeface="Comic Sans MS" panose="030F0702030302020204" pitchFamily="66" charset="0"/>
              </a:rPr>
              <a:t>Half day sessions for two weeks – Your child will be in school for either a morning or an afternoon each day.</a:t>
            </a:r>
          </a:p>
          <a:p>
            <a:pPr marL="457200" indent="-457200" algn="l">
              <a:buFont typeface="Arial" panose="020B0604020202020204" pitchFamily="34" charset="0"/>
              <a:buChar char="•"/>
            </a:pPr>
            <a:r>
              <a:rPr lang="en-GB" sz="2800" dirty="0">
                <a:latin typeface="Comic Sans MS" panose="030F0702030302020204" pitchFamily="66" charset="0"/>
              </a:rPr>
              <a:t>Small groups so we can all get to know each other.</a:t>
            </a:r>
          </a:p>
          <a:p>
            <a:pPr marL="457200" indent="-457200" algn="l">
              <a:buFont typeface="Arial" panose="020B0604020202020204" pitchFamily="34" charset="0"/>
              <a:buChar char="•"/>
            </a:pPr>
            <a:r>
              <a:rPr lang="en-GB" sz="2800" dirty="0">
                <a:latin typeface="Comic Sans MS" panose="030F0702030302020204" pitchFamily="66" charset="0"/>
              </a:rPr>
              <a:t>All children have experience of lunch times before full time.</a:t>
            </a:r>
          </a:p>
          <a:p>
            <a:pPr marL="457200" indent="-457200" algn="l">
              <a:buFont typeface="Arial" panose="020B0604020202020204" pitchFamily="34" charset="0"/>
              <a:buChar char="•"/>
            </a:pPr>
            <a:r>
              <a:rPr lang="en-GB" sz="2800" dirty="0">
                <a:latin typeface="Comic Sans MS" panose="030F0702030302020204" pitchFamily="66" charset="0"/>
              </a:rPr>
              <a:t>All children invited to come full time from Monday 20</a:t>
            </a:r>
            <a:r>
              <a:rPr lang="en-GB" sz="2800" baseline="30000" dirty="0">
                <a:latin typeface="Comic Sans MS" panose="030F0702030302020204" pitchFamily="66" charset="0"/>
              </a:rPr>
              <a:t>th</a:t>
            </a:r>
            <a:r>
              <a:rPr lang="en-GB" sz="2800" dirty="0">
                <a:latin typeface="Comic Sans MS" panose="030F0702030302020204" pitchFamily="66" charset="0"/>
              </a:rPr>
              <a:t> September, if this suits your child’s needs.</a:t>
            </a:r>
          </a:p>
          <a:p>
            <a:pPr marL="457200" indent="-457200" algn="l">
              <a:buFont typeface="Arial" panose="020B0604020202020204" pitchFamily="34" charset="0"/>
              <a:buChar char="•"/>
            </a:pPr>
            <a:r>
              <a:rPr lang="en-GB" sz="2800" dirty="0">
                <a:latin typeface="Comic Sans MS" panose="030F0702030302020204" pitchFamily="66" charset="0"/>
              </a:rPr>
              <a:t>Part time option if you choose. </a:t>
            </a:r>
          </a:p>
          <a:p>
            <a:pPr marL="457200" indent="-457200" algn="l">
              <a:buFont typeface="Arial" panose="020B0604020202020204" pitchFamily="34" charset="0"/>
              <a:buChar char="•"/>
            </a:pPr>
            <a:r>
              <a:rPr lang="en-GB" sz="2800" dirty="0">
                <a:latin typeface="Comic Sans MS" panose="030F0702030302020204" pitchFamily="66" charset="0"/>
              </a:rPr>
              <a:t>- If you feel your child would benefit from being part time for a little longer, please speak to Mrs Whittle. </a:t>
            </a:r>
          </a:p>
          <a:p>
            <a:pPr marL="457200" indent="-457200" algn="l">
              <a:buFont typeface="Arial" panose="020B0604020202020204" pitchFamily="34" charset="0"/>
              <a:buChar char="•"/>
            </a:pPr>
            <a:r>
              <a:rPr lang="en-GB" sz="2800" dirty="0">
                <a:latin typeface="Comic Sans MS" panose="030F0702030302020204" pitchFamily="66" charset="0"/>
              </a:rPr>
              <a:t>We want starting school to be a positive and happy next step for all children.</a:t>
            </a:r>
            <a:endParaRPr lang="en-GB" sz="1600" dirty="0">
              <a:latin typeface="Comic Sans MS" panose="030F0702030302020204" pitchFamily="66" charset="0"/>
            </a:endParaRP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843" y="260648"/>
            <a:ext cx="803910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129" y="3441397"/>
            <a:ext cx="3257947" cy="319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39183566-9EC7-4D23-87EC-20C4BC054BE8}"/>
              </a:ext>
            </a:extLst>
          </p:cNvPr>
          <p:cNvSpPr txBox="1"/>
          <p:nvPr/>
        </p:nvSpPr>
        <p:spPr>
          <a:xfrm>
            <a:off x="539843" y="5877272"/>
            <a:ext cx="4248181" cy="646331"/>
          </a:xfrm>
          <a:prstGeom prst="rect">
            <a:avLst/>
          </a:prstGeom>
          <a:noFill/>
        </p:spPr>
        <p:txBody>
          <a:bodyPr wrap="square" rtlCol="0">
            <a:spAutoFit/>
          </a:bodyPr>
          <a:lstStyle/>
          <a:p>
            <a:r>
              <a:rPr lang="en-GB" dirty="0"/>
              <a:t>Please see your pack for full details of our transition timetable.</a:t>
            </a:r>
          </a:p>
        </p:txBody>
      </p:sp>
    </p:spTree>
    <p:extLst>
      <p:ext uri="{BB962C8B-B14F-4D97-AF65-F5344CB8AC3E}">
        <p14:creationId xmlns:p14="http://schemas.microsoft.com/office/powerpoint/2010/main" val="3831032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29600" cy="4972008"/>
          </a:xfrm>
        </p:spPr>
        <p:txBody>
          <a:bodyPr>
            <a:normAutofit fontScale="55000" lnSpcReduction="20000"/>
          </a:bodyPr>
          <a:lstStyle/>
          <a:p>
            <a:pPr algn="ctr">
              <a:lnSpc>
                <a:spcPct val="170000"/>
              </a:lnSpc>
              <a:buNone/>
            </a:pPr>
            <a:r>
              <a:rPr lang="en-GB" b="1" dirty="0">
                <a:latin typeface="Trebuchet MS" pitchFamily="34" charset="0"/>
              </a:rPr>
              <a:t>8.45 </a:t>
            </a:r>
            <a:r>
              <a:rPr lang="en-GB" dirty="0">
                <a:latin typeface="Trebuchet MS" pitchFamily="34" charset="0"/>
              </a:rPr>
              <a:t>Bell rings on the playground and we all line up and walk into class together.</a:t>
            </a:r>
          </a:p>
          <a:p>
            <a:pPr algn="ctr">
              <a:lnSpc>
                <a:spcPct val="170000"/>
              </a:lnSpc>
              <a:buNone/>
            </a:pPr>
            <a:r>
              <a:rPr lang="en-GB" b="1" dirty="0">
                <a:latin typeface="Trebuchet MS" pitchFamily="34" charset="0"/>
              </a:rPr>
              <a:t>8:45-9:00</a:t>
            </a:r>
            <a:r>
              <a:rPr lang="en-GB" dirty="0">
                <a:latin typeface="Trebuchet MS" pitchFamily="34" charset="0"/>
              </a:rPr>
              <a:t> Greeting children and parents and self-initiated play inside</a:t>
            </a:r>
          </a:p>
          <a:p>
            <a:pPr algn="ctr">
              <a:lnSpc>
                <a:spcPct val="170000"/>
              </a:lnSpc>
              <a:buNone/>
            </a:pPr>
            <a:r>
              <a:rPr lang="en-GB" b="1" i="1" dirty="0">
                <a:latin typeface="Trebuchet MS" pitchFamily="34" charset="0"/>
              </a:rPr>
              <a:t>(please do come in and settle your child)</a:t>
            </a:r>
          </a:p>
          <a:p>
            <a:pPr algn="ctr">
              <a:lnSpc>
                <a:spcPct val="170000"/>
              </a:lnSpc>
              <a:buNone/>
            </a:pPr>
            <a:r>
              <a:rPr lang="en-GB" b="1" dirty="0">
                <a:latin typeface="Trebuchet MS" pitchFamily="34" charset="0"/>
              </a:rPr>
              <a:t>9.00-9.20</a:t>
            </a:r>
            <a:r>
              <a:rPr lang="en-GB" dirty="0">
                <a:latin typeface="Trebuchet MS" pitchFamily="34" charset="0"/>
              </a:rPr>
              <a:t> morning routine and phonics or maths</a:t>
            </a:r>
          </a:p>
          <a:p>
            <a:pPr algn="ctr">
              <a:lnSpc>
                <a:spcPct val="170000"/>
              </a:lnSpc>
              <a:buNone/>
            </a:pPr>
            <a:r>
              <a:rPr lang="en-GB" b="1" dirty="0">
                <a:latin typeface="Trebuchet MS" pitchFamily="34" charset="0"/>
              </a:rPr>
              <a:t>9.20-11.40</a:t>
            </a:r>
            <a:r>
              <a:rPr lang="en-GB" dirty="0">
                <a:latin typeface="Trebuchet MS" pitchFamily="34" charset="0"/>
              </a:rPr>
              <a:t>  Teacher led focus groups / self-initiated learning inside and outside</a:t>
            </a:r>
          </a:p>
          <a:p>
            <a:pPr algn="ctr">
              <a:lnSpc>
                <a:spcPct val="170000"/>
              </a:lnSpc>
              <a:buNone/>
            </a:pPr>
            <a:r>
              <a:rPr lang="en-GB" b="1" dirty="0">
                <a:latin typeface="Trebuchet MS" pitchFamily="34" charset="0"/>
              </a:rPr>
              <a:t>10:00-10:40</a:t>
            </a:r>
            <a:r>
              <a:rPr lang="en-GB" dirty="0">
                <a:latin typeface="Trebuchet MS" pitchFamily="34" charset="0"/>
              </a:rPr>
              <a:t> Rolling snack and milk time </a:t>
            </a:r>
          </a:p>
          <a:p>
            <a:pPr algn="ctr">
              <a:lnSpc>
                <a:spcPct val="170000"/>
              </a:lnSpc>
              <a:buNone/>
            </a:pPr>
            <a:r>
              <a:rPr lang="en-GB" b="1" dirty="0">
                <a:latin typeface="Trebuchet MS" pitchFamily="34" charset="0"/>
              </a:rPr>
              <a:t>11.40</a:t>
            </a:r>
            <a:r>
              <a:rPr lang="en-GB" dirty="0">
                <a:latin typeface="Trebuchet MS" pitchFamily="34" charset="0"/>
              </a:rPr>
              <a:t> Phonics or maths</a:t>
            </a:r>
          </a:p>
          <a:p>
            <a:pPr algn="ctr">
              <a:lnSpc>
                <a:spcPct val="170000"/>
              </a:lnSpc>
              <a:buNone/>
            </a:pPr>
            <a:r>
              <a:rPr lang="en-GB" b="1" dirty="0">
                <a:latin typeface="Trebuchet MS" pitchFamily="34" charset="0"/>
              </a:rPr>
              <a:t>12:00-1:00</a:t>
            </a:r>
            <a:r>
              <a:rPr lang="en-GB" dirty="0">
                <a:latin typeface="Trebuchet MS" pitchFamily="34" charset="0"/>
              </a:rPr>
              <a:t> Lunch time </a:t>
            </a:r>
          </a:p>
          <a:p>
            <a:pPr algn="ctr">
              <a:lnSpc>
                <a:spcPct val="170000"/>
              </a:lnSpc>
              <a:buNone/>
            </a:pPr>
            <a:r>
              <a:rPr lang="en-GB" b="1" dirty="0">
                <a:latin typeface="Trebuchet MS" pitchFamily="34" charset="0"/>
              </a:rPr>
              <a:t>1:00-1:10</a:t>
            </a:r>
            <a:r>
              <a:rPr lang="en-GB" dirty="0">
                <a:latin typeface="Trebuchet MS" pitchFamily="34" charset="0"/>
              </a:rPr>
              <a:t> Register and yoga or relax time</a:t>
            </a:r>
          </a:p>
          <a:p>
            <a:pPr algn="ctr">
              <a:lnSpc>
                <a:spcPct val="170000"/>
              </a:lnSpc>
              <a:buNone/>
            </a:pPr>
            <a:r>
              <a:rPr lang="en-GB" b="1" dirty="0">
                <a:latin typeface="Trebuchet MS" pitchFamily="34" charset="0"/>
              </a:rPr>
              <a:t>1:10- 1.30 </a:t>
            </a:r>
            <a:r>
              <a:rPr lang="en-GB" dirty="0">
                <a:latin typeface="Trebuchet MS" pitchFamily="34" charset="0"/>
              </a:rPr>
              <a:t>Dance/P.E. or ring games/circle time </a:t>
            </a:r>
          </a:p>
          <a:p>
            <a:pPr algn="ctr">
              <a:lnSpc>
                <a:spcPct val="170000"/>
              </a:lnSpc>
              <a:buNone/>
            </a:pPr>
            <a:r>
              <a:rPr lang="en-GB" b="1" dirty="0">
                <a:latin typeface="Trebuchet MS" pitchFamily="34" charset="0"/>
              </a:rPr>
              <a:t>1.40-3.00</a:t>
            </a:r>
            <a:r>
              <a:rPr lang="en-GB" dirty="0">
                <a:latin typeface="Trebuchet MS" pitchFamily="34" charset="0"/>
              </a:rPr>
              <a:t> 1:1 Reading, teacher led focus groups /self-initiated learning </a:t>
            </a:r>
          </a:p>
          <a:p>
            <a:pPr algn="ctr">
              <a:lnSpc>
                <a:spcPct val="170000"/>
              </a:lnSpc>
              <a:buNone/>
            </a:pPr>
            <a:r>
              <a:rPr lang="en-GB" b="1" dirty="0">
                <a:latin typeface="Trebuchet MS" pitchFamily="34" charset="0"/>
              </a:rPr>
              <a:t>2.40-3.00 S</a:t>
            </a:r>
            <a:r>
              <a:rPr lang="en-GB" dirty="0">
                <a:latin typeface="Trebuchet MS" pitchFamily="34" charset="0"/>
              </a:rPr>
              <a:t>tory and singing time (please wait in the Hedgehog Garden to collect your child)</a:t>
            </a:r>
          </a:p>
        </p:txBody>
      </p:sp>
      <p:sp>
        <p:nvSpPr>
          <p:cNvPr id="3" name="Title 2"/>
          <p:cNvSpPr>
            <a:spLocks noGrp="1"/>
          </p:cNvSpPr>
          <p:nvPr>
            <p:ph type="title"/>
          </p:nvPr>
        </p:nvSpPr>
        <p:spPr/>
        <p:txBody>
          <a:bodyPr/>
          <a:lstStyle/>
          <a:p>
            <a:r>
              <a:rPr lang="en-GB" dirty="0"/>
              <a:t>A day in Hedgehog Class…</a:t>
            </a:r>
          </a:p>
        </p:txBody>
      </p:sp>
    </p:spTree>
    <p:extLst>
      <p:ext uri="{BB962C8B-B14F-4D97-AF65-F5344CB8AC3E}">
        <p14:creationId xmlns:p14="http://schemas.microsoft.com/office/powerpoint/2010/main" val="101362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Inside our classroom…</a:t>
            </a:r>
            <a:endParaRPr lang="en-GB" dirty="0"/>
          </a:p>
        </p:txBody>
      </p:sp>
      <p:pic>
        <p:nvPicPr>
          <p:cNvPr id="4" name="Content Placeholder 3" descr="C:\Users\amye\Downloads\DFC3D81F794E4E3E9C4DA918FCDE94FB.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6221" y="1268760"/>
            <a:ext cx="3609169" cy="2558475"/>
          </a:xfrm>
          <a:prstGeom prst="rect">
            <a:avLst/>
          </a:prstGeom>
          <a:noFill/>
          <a:ln>
            <a:noFill/>
          </a:ln>
        </p:spPr>
      </p:pic>
      <p:pic>
        <p:nvPicPr>
          <p:cNvPr id="5" name="Picture 4" descr="C:\Users\amye\Downloads\174E61FE5D364BD78D9CE50E95A43AF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8305" y="3909538"/>
            <a:ext cx="2549455" cy="2687814"/>
          </a:xfrm>
          <a:prstGeom prst="rect">
            <a:avLst/>
          </a:prstGeom>
          <a:noFill/>
          <a:ln>
            <a:noFill/>
          </a:ln>
        </p:spPr>
      </p:pic>
      <p:pic>
        <p:nvPicPr>
          <p:cNvPr id="6" name="Picture 5" descr="C:\Users\amye\Downloads\8E2B3516A99E49FD8CEEE8504ED9A9E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337657"/>
            <a:ext cx="2304256" cy="2530729"/>
          </a:xfrm>
          <a:prstGeom prst="rect">
            <a:avLst/>
          </a:prstGeom>
          <a:noFill/>
          <a:ln>
            <a:noFill/>
          </a:ln>
        </p:spPr>
      </p:pic>
      <p:pic>
        <p:nvPicPr>
          <p:cNvPr id="7" name="Picture 6" descr="C:\Users\amye\Downloads\0E06BB269B0846F288996AC734E7447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221" y="3933056"/>
            <a:ext cx="1985539" cy="2664296"/>
          </a:xfrm>
          <a:prstGeom prst="rect">
            <a:avLst/>
          </a:prstGeom>
          <a:noFill/>
          <a:ln>
            <a:noFill/>
          </a:ln>
        </p:spPr>
      </p:pic>
      <p:pic>
        <p:nvPicPr>
          <p:cNvPr id="8" name="Picture 7" descr="C:\Users\amye\Downloads\8D4173172DE243699BE61B4B42B7F36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6841" y="3921297"/>
            <a:ext cx="2210103" cy="2687814"/>
          </a:xfrm>
          <a:prstGeom prst="rect">
            <a:avLst/>
          </a:prstGeom>
          <a:noFill/>
          <a:ln>
            <a:noFill/>
          </a:ln>
        </p:spPr>
      </p:pic>
    </p:spTree>
    <p:extLst>
      <p:ext uri="{BB962C8B-B14F-4D97-AF65-F5344CB8AC3E}">
        <p14:creationId xmlns:p14="http://schemas.microsoft.com/office/powerpoint/2010/main" val="217953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a:t>School Uniform</a:t>
            </a:r>
          </a:p>
          <a:p>
            <a:r>
              <a:rPr lang="en-GB" dirty="0"/>
              <a:t>Bag with a </a:t>
            </a:r>
            <a:r>
              <a:rPr lang="en-GB" i="1" dirty="0"/>
              <a:t>change of clothes</a:t>
            </a:r>
          </a:p>
          <a:p>
            <a:r>
              <a:rPr lang="en-GB" dirty="0"/>
              <a:t>Welly Boots</a:t>
            </a:r>
          </a:p>
          <a:p>
            <a:r>
              <a:rPr lang="en-GB" dirty="0"/>
              <a:t>Water bottle</a:t>
            </a:r>
          </a:p>
          <a:p>
            <a:r>
              <a:rPr lang="en-GB" dirty="0"/>
              <a:t>Something special</a:t>
            </a:r>
          </a:p>
          <a:p>
            <a:r>
              <a:rPr lang="en-GB" dirty="0"/>
              <a:t>Healthy snack – Fruit/</a:t>
            </a:r>
          </a:p>
          <a:p>
            <a:pPr marL="109728" indent="0">
              <a:buNone/>
            </a:pPr>
            <a:r>
              <a:rPr lang="en-GB" dirty="0"/>
              <a:t>oat bar/crackers/rice cake</a:t>
            </a:r>
          </a:p>
          <a:p>
            <a:pPr marL="109728" indent="0">
              <a:buNone/>
            </a:pPr>
            <a:endParaRPr lang="en-GB" dirty="0"/>
          </a:p>
          <a:p>
            <a:pPr marL="109728" indent="0">
              <a:buNone/>
            </a:pPr>
            <a:r>
              <a:rPr lang="en-GB" dirty="0"/>
              <a:t>I will give you your book bag </a:t>
            </a:r>
          </a:p>
          <a:p>
            <a:pPr marL="109728" indent="0">
              <a:buNone/>
            </a:pPr>
            <a:r>
              <a:rPr lang="en-GB" dirty="0"/>
              <a:t>on your first day at school.</a:t>
            </a:r>
          </a:p>
          <a:p>
            <a:endParaRPr lang="en-GB" dirty="0"/>
          </a:p>
        </p:txBody>
      </p:sp>
      <p:sp>
        <p:nvSpPr>
          <p:cNvPr id="3" name="Title 2"/>
          <p:cNvSpPr>
            <a:spLocks noGrp="1"/>
          </p:cNvSpPr>
          <p:nvPr>
            <p:ph type="title"/>
          </p:nvPr>
        </p:nvSpPr>
        <p:spPr/>
        <p:txBody>
          <a:bodyPr/>
          <a:lstStyle/>
          <a:p>
            <a:r>
              <a:rPr lang="en-GB" dirty="0"/>
              <a:t>What do I need to bring?</a:t>
            </a:r>
          </a:p>
        </p:txBody>
      </p:sp>
      <p:pic>
        <p:nvPicPr>
          <p:cNvPr id="5" name="Picture 4">
            <a:extLst>
              <a:ext uri="{FF2B5EF4-FFF2-40B4-BE49-F238E27FC236}">
                <a16:creationId xmlns:a16="http://schemas.microsoft.com/office/drawing/2014/main" id="{F6941A47-58A3-45CA-8941-DB406F4A91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417638"/>
            <a:ext cx="2962672" cy="3739554"/>
          </a:xfrm>
          <a:prstGeom prst="rect">
            <a:avLst/>
          </a:prstGeom>
          <a:noFill/>
          <a:ln>
            <a:noFill/>
          </a:ln>
        </p:spPr>
      </p:pic>
    </p:spTree>
    <p:extLst>
      <p:ext uri="{BB962C8B-B14F-4D97-AF65-F5344CB8AC3E}">
        <p14:creationId xmlns:p14="http://schemas.microsoft.com/office/powerpoint/2010/main" val="3560183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 PE days we come to school in our PE kit for the day.</a:t>
            </a:r>
            <a:endParaRPr lang="en-GB" dirty="0"/>
          </a:p>
        </p:txBody>
      </p:sp>
      <p:sp>
        <p:nvSpPr>
          <p:cNvPr id="3" name="Title 2"/>
          <p:cNvSpPr>
            <a:spLocks noGrp="1"/>
          </p:cNvSpPr>
          <p:nvPr>
            <p:ph type="title"/>
          </p:nvPr>
        </p:nvSpPr>
        <p:spPr/>
        <p:txBody>
          <a:bodyPr/>
          <a:lstStyle/>
          <a:p>
            <a:r>
              <a:rPr lang="en-US" dirty="0"/>
              <a:t>School Uniform</a:t>
            </a:r>
            <a:endParaRPr lang="en-GB" dirty="0"/>
          </a:p>
        </p:txBody>
      </p:sp>
      <p:pic>
        <p:nvPicPr>
          <p:cNvPr id="4" name="Picture 3">
            <a:extLst>
              <a:ext uri="{FF2B5EF4-FFF2-40B4-BE49-F238E27FC236}">
                <a16:creationId xmlns:a16="http://schemas.microsoft.com/office/drawing/2014/main" id="{7DAE7A81-FB27-4DA5-968F-4EC20CC2B6A5}"/>
              </a:ext>
            </a:extLst>
          </p:cNvPr>
          <p:cNvPicPr>
            <a:picLocks noChangeAspect="1"/>
          </p:cNvPicPr>
          <p:nvPr/>
        </p:nvPicPr>
        <p:blipFill>
          <a:blip r:embed="rId2"/>
          <a:stretch>
            <a:fillRect/>
          </a:stretch>
        </p:blipFill>
        <p:spPr>
          <a:xfrm>
            <a:off x="6013640" y="2804088"/>
            <a:ext cx="2517322" cy="3656445"/>
          </a:xfrm>
          <a:prstGeom prst="rect">
            <a:avLst/>
          </a:prstGeom>
        </p:spPr>
      </p:pic>
      <p:sp>
        <p:nvSpPr>
          <p:cNvPr id="5" name="TextBox 4">
            <a:extLst>
              <a:ext uri="{FF2B5EF4-FFF2-40B4-BE49-F238E27FC236}">
                <a16:creationId xmlns:a16="http://schemas.microsoft.com/office/drawing/2014/main" id="{6A2E7FB6-6B6D-4F1D-8207-8F4BF3C8B295}"/>
              </a:ext>
            </a:extLst>
          </p:cNvPr>
          <p:cNvSpPr txBox="1"/>
          <p:nvPr/>
        </p:nvSpPr>
        <p:spPr>
          <a:xfrm>
            <a:off x="6255079" y="2492896"/>
            <a:ext cx="2386608" cy="369332"/>
          </a:xfrm>
          <a:prstGeom prst="rect">
            <a:avLst/>
          </a:prstGeom>
          <a:noFill/>
        </p:spPr>
        <p:txBody>
          <a:bodyPr wrap="square" rtlCol="0">
            <a:spAutoFit/>
          </a:bodyPr>
          <a:lstStyle/>
          <a:p>
            <a:r>
              <a:rPr lang="en-GB" dirty="0"/>
              <a:t>Welly Walk Days!</a:t>
            </a:r>
          </a:p>
        </p:txBody>
      </p:sp>
      <p:sp>
        <p:nvSpPr>
          <p:cNvPr id="6" name="Rectangle 5">
            <a:extLst>
              <a:ext uri="{FF2B5EF4-FFF2-40B4-BE49-F238E27FC236}">
                <a16:creationId xmlns:a16="http://schemas.microsoft.com/office/drawing/2014/main" id="{C3AD5493-E507-447C-9F9E-9E8B0FD1181F}"/>
              </a:ext>
            </a:extLst>
          </p:cNvPr>
          <p:cNvSpPr/>
          <p:nvPr/>
        </p:nvSpPr>
        <p:spPr>
          <a:xfrm>
            <a:off x="5724130" y="2406898"/>
            <a:ext cx="3096342" cy="417646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0094FE9-BE7D-439F-A45A-BBAC6EE2AEE2}"/>
              </a:ext>
            </a:extLst>
          </p:cNvPr>
          <p:cNvPicPr>
            <a:picLocks noChangeAspect="1"/>
          </p:cNvPicPr>
          <p:nvPr/>
        </p:nvPicPr>
        <p:blipFill>
          <a:blip r:embed="rId3"/>
          <a:stretch>
            <a:fillRect/>
          </a:stretch>
        </p:blipFill>
        <p:spPr>
          <a:xfrm>
            <a:off x="755576" y="2988754"/>
            <a:ext cx="2530886" cy="3573016"/>
          </a:xfrm>
          <a:prstGeom prst="rect">
            <a:avLst/>
          </a:prstGeom>
        </p:spPr>
      </p:pic>
      <p:sp>
        <p:nvSpPr>
          <p:cNvPr id="8" name="TextBox 7">
            <a:extLst>
              <a:ext uri="{FF2B5EF4-FFF2-40B4-BE49-F238E27FC236}">
                <a16:creationId xmlns:a16="http://schemas.microsoft.com/office/drawing/2014/main" id="{396713F2-8D37-4071-B9BB-6844D94EA9DB}"/>
              </a:ext>
            </a:extLst>
          </p:cNvPr>
          <p:cNvSpPr txBox="1"/>
          <p:nvPr/>
        </p:nvSpPr>
        <p:spPr>
          <a:xfrm>
            <a:off x="982206" y="2619422"/>
            <a:ext cx="2304256" cy="369332"/>
          </a:xfrm>
          <a:prstGeom prst="rect">
            <a:avLst/>
          </a:prstGeom>
          <a:noFill/>
        </p:spPr>
        <p:txBody>
          <a:bodyPr wrap="square" rtlCol="0">
            <a:spAutoFit/>
          </a:bodyPr>
          <a:lstStyle/>
          <a:p>
            <a:r>
              <a:rPr lang="en-GB" dirty="0"/>
              <a:t>School Uniform</a:t>
            </a:r>
          </a:p>
        </p:txBody>
      </p:sp>
      <p:sp>
        <p:nvSpPr>
          <p:cNvPr id="9" name="Rectangle 8">
            <a:extLst>
              <a:ext uri="{FF2B5EF4-FFF2-40B4-BE49-F238E27FC236}">
                <a16:creationId xmlns:a16="http://schemas.microsoft.com/office/drawing/2014/main" id="{ADC9F217-E296-4F70-B76A-6F3444529C03}"/>
              </a:ext>
            </a:extLst>
          </p:cNvPr>
          <p:cNvSpPr/>
          <p:nvPr/>
        </p:nvSpPr>
        <p:spPr>
          <a:xfrm>
            <a:off x="611560" y="2492896"/>
            <a:ext cx="2808312" cy="41764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415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Everyday we have a selection of fruit available for snack time.</a:t>
            </a:r>
          </a:p>
          <a:p>
            <a:r>
              <a:rPr lang="en-GB" dirty="0"/>
              <a:t>You may want to send in a healthy snack that you know your child will eat as well. Please pop it in a named pot.</a:t>
            </a:r>
          </a:p>
          <a:p>
            <a:r>
              <a:rPr lang="en-GB" dirty="0"/>
              <a:t>Milk is free and </a:t>
            </a:r>
          </a:p>
          <a:p>
            <a:pPr marL="109728" indent="0">
              <a:buNone/>
            </a:pPr>
            <a:r>
              <a:rPr lang="en-GB" dirty="0"/>
              <a:t>available to all </a:t>
            </a:r>
          </a:p>
          <a:p>
            <a:pPr marL="109728" indent="0">
              <a:buNone/>
            </a:pPr>
            <a:r>
              <a:rPr lang="en-GB" dirty="0"/>
              <a:t>children under </a:t>
            </a:r>
          </a:p>
          <a:p>
            <a:pPr marL="109728" indent="0">
              <a:buNone/>
            </a:pPr>
            <a:r>
              <a:rPr lang="en-GB" dirty="0"/>
              <a:t>5 years old.</a:t>
            </a:r>
          </a:p>
        </p:txBody>
      </p:sp>
      <p:sp>
        <p:nvSpPr>
          <p:cNvPr id="3" name="Title 2"/>
          <p:cNvSpPr>
            <a:spLocks noGrp="1"/>
          </p:cNvSpPr>
          <p:nvPr>
            <p:ph type="title"/>
          </p:nvPr>
        </p:nvSpPr>
        <p:spPr/>
        <p:txBody>
          <a:bodyPr/>
          <a:lstStyle/>
          <a:p>
            <a:r>
              <a:rPr lang="en-GB" dirty="0"/>
              <a:t>Snack time</a:t>
            </a:r>
          </a:p>
        </p:txBody>
      </p:sp>
      <p:pic>
        <p:nvPicPr>
          <p:cNvPr id="4" name="Picture 3" descr="C:\Users\amye\Downloads\69EC6CA1C77F46C4B2B30A162C1B23B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3744309"/>
            <a:ext cx="4104456" cy="2781035"/>
          </a:xfrm>
          <a:prstGeom prst="rect">
            <a:avLst/>
          </a:prstGeom>
          <a:noFill/>
          <a:ln>
            <a:noFill/>
          </a:ln>
        </p:spPr>
      </p:pic>
    </p:spTree>
    <p:extLst>
      <p:ext uri="{BB962C8B-B14F-4D97-AF65-F5344CB8AC3E}">
        <p14:creationId xmlns:p14="http://schemas.microsoft.com/office/powerpoint/2010/main" val="36440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028327"/>
          </a:xfrm>
        </p:spPr>
        <p:txBody>
          <a:bodyPr/>
          <a:lstStyle/>
          <a:p>
            <a:pPr algn="ctr"/>
            <a:r>
              <a:rPr lang="en-GB" dirty="0"/>
              <a:t>Lunch time</a:t>
            </a:r>
          </a:p>
        </p:txBody>
      </p:sp>
      <p:sp>
        <p:nvSpPr>
          <p:cNvPr id="3" name="Subtitle 2"/>
          <p:cNvSpPr>
            <a:spLocks noGrp="1"/>
          </p:cNvSpPr>
          <p:nvPr>
            <p:ph type="subTitle" idx="1"/>
          </p:nvPr>
        </p:nvSpPr>
        <p:spPr>
          <a:xfrm>
            <a:off x="827584" y="1484784"/>
            <a:ext cx="7484368" cy="3816424"/>
          </a:xfrm>
        </p:spPr>
        <p:txBody>
          <a:bodyPr>
            <a:normAutofit fontScale="62500" lnSpcReduction="20000"/>
          </a:bodyPr>
          <a:lstStyle/>
          <a:p>
            <a:pPr marL="457200" indent="-457200" algn="l">
              <a:buFont typeface="Arial" panose="020B0604020202020204" pitchFamily="34" charset="0"/>
              <a:buChar char="•"/>
            </a:pPr>
            <a:r>
              <a:rPr lang="en-GB" sz="2800" dirty="0"/>
              <a:t>Free school meals for reception children.</a:t>
            </a:r>
          </a:p>
          <a:p>
            <a:pPr marL="457200" indent="-457200" algn="l">
              <a:buFont typeface="Arial" panose="020B0604020202020204" pitchFamily="34" charset="0"/>
              <a:buChar char="•"/>
            </a:pPr>
            <a:r>
              <a:rPr lang="en-GB" sz="2800" dirty="0"/>
              <a:t>Or packed lunch.</a:t>
            </a:r>
          </a:p>
          <a:p>
            <a:pPr marL="457200" indent="-457200" algn="l">
              <a:buFont typeface="Arial" panose="020B0604020202020204" pitchFamily="34" charset="0"/>
              <a:buChar char="•"/>
            </a:pPr>
            <a:r>
              <a:rPr lang="en-GB" sz="2800" dirty="0"/>
              <a:t>Lunch menu is in your pack. </a:t>
            </a:r>
          </a:p>
          <a:p>
            <a:pPr marL="457200" indent="-457200" algn="l">
              <a:buFont typeface="Arial" panose="020B0604020202020204" pitchFamily="34" charset="0"/>
              <a:buChar char="•"/>
            </a:pPr>
            <a:r>
              <a:rPr lang="en-GB" sz="2800" dirty="0"/>
              <a:t>Children can choose each morning what they would like for lunch.</a:t>
            </a:r>
          </a:p>
          <a:p>
            <a:pPr marL="457200" indent="-457200" algn="l">
              <a:buFont typeface="Arial" panose="020B0604020202020204" pitchFamily="34" charset="0"/>
              <a:buChar char="•"/>
            </a:pPr>
            <a:r>
              <a:rPr lang="en-GB" sz="2800" dirty="0"/>
              <a:t>We will all sit together. </a:t>
            </a:r>
          </a:p>
          <a:p>
            <a:pPr marL="457200" indent="-457200" algn="l">
              <a:buFont typeface="Arial" panose="020B0604020202020204" pitchFamily="34" charset="0"/>
              <a:buChar char="•"/>
            </a:pPr>
            <a:r>
              <a:rPr lang="en-GB" sz="2800" dirty="0"/>
              <a:t>Mrs Whittle or </a:t>
            </a:r>
          </a:p>
          <a:p>
            <a:pPr algn="l"/>
            <a:r>
              <a:rPr lang="en-GB" sz="2800" dirty="0"/>
              <a:t>Ms Baker will settle </a:t>
            </a:r>
          </a:p>
          <a:p>
            <a:pPr algn="l"/>
            <a:r>
              <a:rPr lang="en-GB" sz="2800" dirty="0"/>
              <a:t>the children in the </a:t>
            </a:r>
          </a:p>
          <a:p>
            <a:pPr algn="l"/>
            <a:r>
              <a:rPr lang="en-GB" sz="2800" dirty="0"/>
              <a:t>lunch hall/Sports hall.</a:t>
            </a:r>
          </a:p>
          <a:p>
            <a:pPr algn="l"/>
            <a:endParaRPr lang="en-GB" sz="2800" dirty="0"/>
          </a:p>
          <a:p>
            <a:pPr algn="l"/>
            <a:r>
              <a:rPr lang="en-GB" sz="2800" dirty="0"/>
              <a:t>After lunch, we all go out to</a:t>
            </a:r>
          </a:p>
          <a:p>
            <a:pPr algn="l"/>
            <a:r>
              <a:rPr lang="en-GB" sz="2800" dirty="0"/>
              <a:t>the Playground for a play </a:t>
            </a:r>
          </a:p>
          <a:p>
            <a:pPr algn="l"/>
            <a:r>
              <a:rPr lang="en-GB" sz="2800" dirty="0"/>
              <a:t>with our Friends.</a:t>
            </a:r>
          </a:p>
        </p:txBody>
      </p:sp>
      <p:pic>
        <p:nvPicPr>
          <p:cNvPr id="5" name="Picture 4" descr="C:\Users\amye\Downloads\5A2D37795E634219AC812D2AB065B2FC.jpg"/>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268458"/>
            <a:ext cx="4608512" cy="3256885"/>
          </a:xfrm>
          <a:prstGeom prst="rect">
            <a:avLst/>
          </a:prstGeom>
          <a:noFill/>
          <a:ln>
            <a:noFill/>
          </a:ln>
        </p:spPr>
      </p:pic>
    </p:spTree>
    <p:extLst>
      <p:ext uri="{BB962C8B-B14F-4D97-AF65-F5344CB8AC3E}">
        <p14:creationId xmlns:p14="http://schemas.microsoft.com/office/powerpoint/2010/main" val="588473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884311"/>
          </a:xfrm>
        </p:spPr>
        <p:txBody>
          <a:bodyPr/>
          <a:lstStyle/>
          <a:p>
            <a:pPr algn="ctr"/>
            <a:r>
              <a:rPr lang="en-GB" dirty="0"/>
              <a:t>Welly walks</a:t>
            </a:r>
          </a:p>
        </p:txBody>
      </p:sp>
      <p:sp>
        <p:nvSpPr>
          <p:cNvPr id="3" name="Subtitle 2"/>
          <p:cNvSpPr>
            <a:spLocks noGrp="1"/>
          </p:cNvSpPr>
          <p:nvPr>
            <p:ph type="subTitle" idx="1"/>
          </p:nvPr>
        </p:nvSpPr>
        <p:spPr>
          <a:xfrm>
            <a:off x="611560" y="1340768"/>
            <a:ext cx="7772400" cy="2448272"/>
          </a:xfrm>
        </p:spPr>
        <p:txBody>
          <a:bodyPr>
            <a:normAutofit fontScale="92500" lnSpcReduction="20000"/>
          </a:bodyPr>
          <a:lstStyle/>
          <a:p>
            <a:pPr algn="l"/>
            <a:r>
              <a:rPr lang="en-GB" dirty="0"/>
              <a:t>Every Wednesday we go on a Welly Walk to Wild About </a:t>
            </a:r>
            <a:r>
              <a:rPr lang="en-GB" dirty="0" err="1"/>
              <a:t>Barcombe</a:t>
            </a:r>
            <a:r>
              <a:rPr lang="en-GB" dirty="0"/>
              <a:t>.</a:t>
            </a:r>
          </a:p>
          <a:p>
            <a:pPr algn="l"/>
            <a:r>
              <a:rPr lang="en-GB" dirty="0"/>
              <a:t>We come to school in our old clothes and a waterproof suit, so we can have lots of fun and keep dry and warm.</a:t>
            </a:r>
          </a:p>
          <a:p>
            <a:pPr algn="l"/>
            <a:r>
              <a:rPr lang="en-GB" dirty="0"/>
              <a:t>This is super time to grow our </a:t>
            </a:r>
          </a:p>
          <a:p>
            <a:pPr algn="l"/>
            <a:r>
              <a:rPr lang="en-GB" dirty="0"/>
              <a:t>friendships and self-confidence.</a:t>
            </a:r>
          </a:p>
        </p:txBody>
      </p:sp>
      <p:pic>
        <p:nvPicPr>
          <p:cNvPr id="6" name="Picture 5" descr="C:\Users\amye\Downloads\5718BC7653DB4228A45EE1491859EB1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645024"/>
            <a:ext cx="3600400" cy="2592288"/>
          </a:xfrm>
          <a:prstGeom prst="rect">
            <a:avLst/>
          </a:prstGeom>
          <a:noFill/>
          <a:ln>
            <a:noFill/>
          </a:ln>
        </p:spPr>
      </p:pic>
      <p:pic>
        <p:nvPicPr>
          <p:cNvPr id="7" name="Picture 6" descr="C:\Users\amye\Downloads\3BEF9E3591F347AC84D80E908319FE4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2708920"/>
            <a:ext cx="2720543" cy="3240360"/>
          </a:xfrm>
          <a:prstGeom prst="rect">
            <a:avLst/>
          </a:prstGeom>
          <a:noFill/>
          <a:ln>
            <a:noFill/>
          </a:ln>
        </p:spPr>
      </p:pic>
      <p:pic>
        <p:nvPicPr>
          <p:cNvPr id="8" name="Picture 7"/>
          <p:cNvPicPr/>
          <p:nvPr/>
        </p:nvPicPr>
        <p:blipFill>
          <a:blip r:embed="rId4"/>
          <a:stretch>
            <a:fillRect/>
          </a:stretch>
        </p:blipFill>
        <p:spPr>
          <a:xfrm>
            <a:off x="3995936" y="4581128"/>
            <a:ext cx="2438400" cy="2047875"/>
          </a:xfrm>
          <a:prstGeom prst="rect">
            <a:avLst/>
          </a:prstGeom>
        </p:spPr>
      </p:pic>
    </p:spTree>
    <p:extLst>
      <p:ext uri="{BB962C8B-B14F-4D97-AF65-F5344CB8AC3E}">
        <p14:creationId xmlns:p14="http://schemas.microsoft.com/office/powerpoint/2010/main" val="2570635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564904"/>
            <a:ext cx="7772400" cy="1584176"/>
          </a:xfrm>
        </p:spPr>
        <p:txBody>
          <a:bodyPr>
            <a:normAutofit/>
          </a:bodyPr>
          <a:lstStyle/>
          <a:p>
            <a:pPr algn="l"/>
            <a:r>
              <a:rPr lang="en-GB" sz="2800" dirty="0">
                <a:latin typeface="Trebuchet MS" pitchFamily="34" charset="0"/>
              </a:rPr>
              <a:t>If you have questions do contact the school office and we will respond. </a:t>
            </a:r>
          </a:p>
          <a:p>
            <a:pPr algn="l"/>
            <a:r>
              <a:rPr lang="en-GB" sz="2800" dirty="0">
                <a:latin typeface="Trebuchet MS" pitchFamily="34" charset="0"/>
              </a:rPr>
              <a:t>Mrs Whittle can give you a call if necessary. </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371475"/>
            <a:ext cx="8039100" cy="176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63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6677" y="2060848"/>
            <a:ext cx="7772400" cy="2592288"/>
          </a:xfrm>
        </p:spPr>
        <p:txBody>
          <a:bodyPr>
            <a:normAutofit fontScale="90000"/>
          </a:bodyPr>
          <a:lstStyle/>
          <a:p>
            <a:pPr algn="ctr"/>
            <a:r>
              <a:rPr lang="en-GB" sz="2400" b="0" dirty="0">
                <a:effectLst/>
              </a:rPr>
              <a:t>We are a small but ‘mighty’ school. </a:t>
            </a:r>
            <a:br>
              <a:rPr lang="en-GB" sz="2400" b="0" dirty="0">
                <a:effectLst/>
              </a:rPr>
            </a:br>
            <a:r>
              <a:rPr lang="en-GB" sz="2400" b="0" dirty="0">
                <a:effectLst/>
              </a:rPr>
              <a:t>We deliver an active and engaging curriculum that challenges and inspires all, and encourages everyone to embrace 'life in all its fullness'. </a:t>
            </a:r>
            <a:br>
              <a:rPr lang="en-GB" sz="2400" b="0" dirty="0">
                <a:effectLst/>
              </a:rPr>
            </a:br>
            <a:r>
              <a:rPr lang="en-GB" sz="2400" b="0" dirty="0">
                <a:effectLst/>
              </a:rPr>
              <a:t>Our emphasis is about learning to learn whilst promoting a Christian ethos. </a:t>
            </a:r>
            <a:br>
              <a:rPr lang="en-GB" sz="2400" b="0" dirty="0">
                <a:effectLst/>
              </a:rPr>
            </a:br>
            <a:r>
              <a:rPr lang="en-GB" sz="2400" b="0" dirty="0">
                <a:effectLst/>
              </a:rPr>
              <a:t>We believe everyone can achieve!</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03910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30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0"/>
            <a:ext cx="7772400" cy="1829761"/>
          </a:xfrm>
        </p:spPr>
        <p:txBody>
          <a:bodyPr>
            <a:normAutofit fontScale="90000"/>
          </a:bodyPr>
          <a:lstStyle/>
          <a:p>
            <a:pPr algn="ctr"/>
            <a:r>
              <a:rPr lang="en-GB" b="0" dirty="0">
                <a:latin typeface="Trebuchet MS" pitchFamily="34" charset="0"/>
              </a:rPr>
              <a:t>Current structure of the </a:t>
            </a:r>
            <a:br>
              <a:rPr lang="en-GB" b="0" dirty="0">
                <a:latin typeface="Trebuchet MS" pitchFamily="34" charset="0"/>
              </a:rPr>
            </a:br>
            <a:r>
              <a:rPr lang="en-GB" b="0" dirty="0">
                <a:latin typeface="Trebuchet MS" pitchFamily="34" charset="0"/>
              </a:rPr>
              <a:t>Early Years Foundation Stage</a:t>
            </a:r>
            <a:endParaRPr lang="en-GB" b="0" dirty="0"/>
          </a:p>
        </p:txBody>
      </p:sp>
      <p:sp>
        <p:nvSpPr>
          <p:cNvPr id="3" name="Subtitle 2"/>
          <p:cNvSpPr>
            <a:spLocks noGrp="1"/>
          </p:cNvSpPr>
          <p:nvPr>
            <p:ph type="subTitle" idx="1"/>
          </p:nvPr>
        </p:nvSpPr>
        <p:spPr>
          <a:xfrm>
            <a:off x="685800" y="3429000"/>
            <a:ext cx="7772400" cy="1656184"/>
          </a:xfrm>
        </p:spPr>
        <p:txBody>
          <a:bodyPr>
            <a:normAutofit fontScale="77500" lnSpcReduction="20000"/>
          </a:bodyPr>
          <a:lstStyle/>
          <a:p>
            <a:pPr algn="ctr"/>
            <a:r>
              <a:rPr lang="en-GB" dirty="0"/>
              <a:t>Hedgehog Class</a:t>
            </a:r>
          </a:p>
          <a:p>
            <a:pPr algn="ctr"/>
            <a:endParaRPr lang="en-GB" dirty="0"/>
          </a:p>
          <a:p>
            <a:pPr algn="ctr"/>
            <a:r>
              <a:rPr lang="en-GB" dirty="0"/>
              <a:t>Mrs Amy Whittle – Class Teacher</a:t>
            </a:r>
          </a:p>
          <a:p>
            <a:pPr algn="ctr"/>
            <a:endParaRPr lang="en-GB" dirty="0"/>
          </a:p>
          <a:p>
            <a:pPr algn="ctr"/>
            <a:r>
              <a:rPr lang="en-GB" dirty="0"/>
              <a:t>Ms Violet Baker – Teaching Assistant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371475"/>
            <a:ext cx="8039100" cy="1617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47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3068960"/>
            <a:ext cx="8229600" cy="3387832"/>
          </a:xfrm>
        </p:spPr>
        <p:txBody>
          <a:bodyPr/>
          <a:lstStyle/>
          <a:p>
            <a:pPr algn="ctr">
              <a:buNone/>
            </a:pPr>
            <a:r>
              <a:rPr lang="en-GB" sz="2800" dirty="0" err="1">
                <a:latin typeface="Trebuchet MS" pitchFamily="34" charset="0"/>
              </a:rPr>
              <a:t>Barcombe</a:t>
            </a:r>
            <a:r>
              <a:rPr lang="en-GB" sz="2800" dirty="0">
                <a:latin typeface="Trebuchet MS" pitchFamily="34" charset="0"/>
              </a:rPr>
              <a:t> School follows the ‘Early Years Foundation Stage Guidance’ which supports each child to take their next steps and follow their learning interests. </a:t>
            </a:r>
          </a:p>
          <a:p>
            <a:pPr algn="ctr">
              <a:buNone/>
            </a:pPr>
            <a:r>
              <a:rPr lang="en-GB" sz="2800" dirty="0">
                <a:latin typeface="Trebuchet MS" pitchFamily="34" charset="0"/>
              </a:rPr>
              <a:t>Our curriculum is play-based, filled with practical and fun experiences to support thinking and learning. </a:t>
            </a:r>
          </a:p>
          <a:p>
            <a:endParaRPr lang="en-GB" dirty="0"/>
          </a:p>
        </p:txBody>
      </p:sp>
      <p:sp>
        <p:nvSpPr>
          <p:cNvPr id="3" name="Title 2"/>
          <p:cNvSpPr>
            <a:spLocks noGrp="1"/>
          </p:cNvSpPr>
          <p:nvPr>
            <p:ph type="title"/>
          </p:nvPr>
        </p:nvSpPr>
        <p:spPr>
          <a:xfrm>
            <a:off x="611560" y="1844824"/>
            <a:ext cx="8229600" cy="1143000"/>
          </a:xfrm>
        </p:spPr>
        <p:txBody>
          <a:bodyPr>
            <a:normAutofit fontScale="90000"/>
          </a:bodyPr>
          <a:lstStyle/>
          <a:p>
            <a:pPr algn="ctr"/>
            <a:r>
              <a:rPr lang="en-GB" dirty="0">
                <a:latin typeface="Trebuchet MS" pitchFamily="34" charset="0"/>
              </a:rPr>
              <a:t>Early Years Foundation Stage Curriculum</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371475"/>
            <a:ext cx="8039100" cy="12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680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68760"/>
            <a:ext cx="7509520" cy="2232248"/>
          </a:xfrm>
        </p:spPr>
        <p:txBody>
          <a:bodyPr>
            <a:normAutofit fontScale="77500" lnSpcReduction="20000"/>
          </a:bodyPr>
          <a:lstStyle/>
          <a:p>
            <a:r>
              <a:rPr lang="en-US" dirty="0"/>
              <a:t>Phone calls to pre-schools</a:t>
            </a:r>
          </a:p>
          <a:p>
            <a:r>
              <a:rPr lang="en-US" dirty="0"/>
              <a:t>Handover of information about your child</a:t>
            </a:r>
          </a:p>
          <a:p>
            <a:r>
              <a:rPr lang="en-US" dirty="0"/>
              <a:t>Transfer of Tapestry (online learning journal)</a:t>
            </a:r>
          </a:p>
          <a:p>
            <a:r>
              <a:rPr lang="en-US" dirty="0"/>
              <a:t>Virtual tour of </a:t>
            </a:r>
            <a:r>
              <a:rPr lang="en-US" dirty="0" err="1"/>
              <a:t>Barcombe</a:t>
            </a:r>
            <a:r>
              <a:rPr lang="en-US" dirty="0"/>
              <a:t> School and Hedgehog Classroom.</a:t>
            </a:r>
          </a:p>
          <a:p>
            <a:r>
              <a:rPr lang="en-US" dirty="0"/>
              <a:t>Story videos on the website.</a:t>
            </a:r>
          </a:p>
          <a:p>
            <a:r>
              <a:rPr lang="en-US" dirty="0"/>
              <a:t>Owl Babies activities from home to school.</a:t>
            </a:r>
          </a:p>
          <a:p>
            <a:endParaRPr lang="en-GB" dirty="0"/>
          </a:p>
        </p:txBody>
      </p:sp>
      <p:sp>
        <p:nvSpPr>
          <p:cNvPr id="3" name="Title 2"/>
          <p:cNvSpPr>
            <a:spLocks noGrp="1"/>
          </p:cNvSpPr>
          <p:nvPr>
            <p:ph type="title"/>
          </p:nvPr>
        </p:nvSpPr>
        <p:spPr/>
        <p:txBody>
          <a:bodyPr/>
          <a:lstStyle/>
          <a:p>
            <a:r>
              <a:rPr lang="en-GB" dirty="0"/>
              <a:t>Transition from Pre-school</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364143"/>
            <a:ext cx="4819278" cy="326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07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2B7A-CE72-4CB1-BA28-C84AB8A50B38}"/>
              </a:ext>
            </a:extLst>
          </p:cNvPr>
          <p:cNvSpPr>
            <a:spLocks noGrp="1"/>
          </p:cNvSpPr>
          <p:nvPr>
            <p:ph type="ctrTitle"/>
          </p:nvPr>
        </p:nvSpPr>
        <p:spPr>
          <a:xfrm>
            <a:off x="680867" y="1628800"/>
            <a:ext cx="7772400" cy="945450"/>
          </a:xfrm>
        </p:spPr>
        <p:txBody>
          <a:bodyPr/>
          <a:lstStyle/>
          <a:p>
            <a:pPr algn="ctr"/>
            <a:r>
              <a:rPr lang="en-GB" dirty="0"/>
              <a:t>Transition Events</a:t>
            </a:r>
          </a:p>
        </p:txBody>
      </p:sp>
      <p:sp>
        <p:nvSpPr>
          <p:cNvPr id="3" name="Subtitle 2">
            <a:extLst>
              <a:ext uri="{FF2B5EF4-FFF2-40B4-BE49-F238E27FC236}">
                <a16:creationId xmlns:a16="http://schemas.microsoft.com/office/drawing/2014/main" id="{AA09EADA-08D4-4B86-8A2D-5EF055AC00F2}"/>
              </a:ext>
            </a:extLst>
          </p:cNvPr>
          <p:cNvSpPr>
            <a:spLocks noGrp="1"/>
          </p:cNvSpPr>
          <p:nvPr>
            <p:ph type="subTitle" idx="1"/>
          </p:nvPr>
        </p:nvSpPr>
        <p:spPr>
          <a:xfrm>
            <a:off x="685800" y="2574250"/>
            <a:ext cx="7772400" cy="3591054"/>
          </a:xfrm>
        </p:spPr>
        <p:txBody>
          <a:bodyPr>
            <a:normAutofit lnSpcReduction="10000"/>
          </a:bodyPr>
          <a:lstStyle/>
          <a:p>
            <a:pPr marL="457200" indent="-457200" algn="l">
              <a:buFont typeface="Wingdings" panose="05000000000000000000" pitchFamily="2" charset="2"/>
              <a:buChar char="Ø"/>
            </a:pPr>
            <a:r>
              <a:rPr lang="en-GB" u="sng" dirty="0"/>
              <a:t>Meet the teachers in the garden</a:t>
            </a:r>
            <a:r>
              <a:rPr lang="en-GB" dirty="0"/>
              <a:t>.</a:t>
            </a:r>
          </a:p>
          <a:p>
            <a:pPr algn="l"/>
            <a:r>
              <a:rPr lang="en-GB" dirty="0"/>
              <a:t>June 22</a:t>
            </a:r>
            <a:r>
              <a:rPr lang="en-GB" baseline="30000" dirty="0"/>
              <a:t>nd</a:t>
            </a:r>
            <a:r>
              <a:rPr lang="en-GB" dirty="0"/>
              <a:t> or June 23</a:t>
            </a:r>
            <a:r>
              <a:rPr lang="en-GB" baseline="30000" dirty="0"/>
              <a:t>rd</a:t>
            </a:r>
            <a:r>
              <a:rPr lang="en-GB" dirty="0"/>
              <a:t> 1.30-2.30pm</a:t>
            </a:r>
          </a:p>
          <a:p>
            <a:pPr algn="l"/>
            <a:endParaRPr lang="en-GB" dirty="0"/>
          </a:p>
          <a:p>
            <a:pPr marL="457200" indent="-457200" algn="l">
              <a:buFont typeface="Wingdings" panose="05000000000000000000" pitchFamily="2" charset="2"/>
              <a:buChar char="Ø"/>
            </a:pPr>
            <a:r>
              <a:rPr lang="en-GB" u="sng" dirty="0"/>
              <a:t>Stay and Play session</a:t>
            </a:r>
          </a:p>
          <a:p>
            <a:pPr algn="l"/>
            <a:r>
              <a:rPr lang="en-GB" dirty="0"/>
              <a:t>July 6</a:t>
            </a:r>
            <a:r>
              <a:rPr lang="en-GB" baseline="30000" dirty="0"/>
              <a:t>th</a:t>
            </a:r>
            <a:r>
              <a:rPr lang="en-GB" dirty="0"/>
              <a:t> or July 7</a:t>
            </a:r>
            <a:r>
              <a:rPr lang="en-GB" baseline="30000" dirty="0"/>
              <a:t>th</a:t>
            </a:r>
            <a:r>
              <a:rPr lang="en-GB" dirty="0"/>
              <a:t> 1.30-2.30pm</a:t>
            </a:r>
          </a:p>
          <a:p>
            <a:pPr algn="l"/>
            <a:endParaRPr lang="en-GB" dirty="0"/>
          </a:p>
          <a:p>
            <a:pPr marL="457200" indent="-457200" algn="l">
              <a:buFont typeface="Wingdings" panose="05000000000000000000" pitchFamily="2" charset="2"/>
              <a:buChar char="Ø"/>
            </a:pPr>
            <a:r>
              <a:rPr lang="en-GB" dirty="0"/>
              <a:t>Family Visit </a:t>
            </a:r>
          </a:p>
          <a:p>
            <a:pPr marL="457200" indent="-457200" algn="l">
              <a:buFont typeface="Wingdings" panose="05000000000000000000" pitchFamily="2" charset="2"/>
              <a:buChar char="Ø"/>
            </a:pPr>
            <a:r>
              <a:rPr lang="en-GB" dirty="0"/>
              <a:t>Staggered start timetable</a:t>
            </a:r>
          </a:p>
        </p:txBody>
      </p:sp>
      <p:pic>
        <p:nvPicPr>
          <p:cNvPr id="4" name="Picture 2">
            <a:extLst>
              <a:ext uri="{FF2B5EF4-FFF2-40B4-BE49-F238E27FC236}">
                <a16:creationId xmlns:a16="http://schemas.microsoft.com/office/drawing/2014/main" id="{1AE36A98-C7D6-4545-9A86-6691DBFD7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371475"/>
            <a:ext cx="8039100" cy="12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FB198D56-6168-4E84-A19A-81122DF76AD4}"/>
              </a:ext>
            </a:extLst>
          </p:cNvPr>
          <p:cNvSpPr txBox="1"/>
          <p:nvPr/>
        </p:nvSpPr>
        <p:spPr>
          <a:xfrm>
            <a:off x="1691680" y="6309320"/>
            <a:ext cx="6552728" cy="369332"/>
          </a:xfrm>
          <a:prstGeom prst="rect">
            <a:avLst/>
          </a:prstGeom>
          <a:noFill/>
        </p:spPr>
        <p:txBody>
          <a:bodyPr wrap="square" rtlCol="0">
            <a:spAutoFit/>
          </a:bodyPr>
          <a:lstStyle/>
          <a:p>
            <a:r>
              <a:rPr lang="en-GB" dirty="0"/>
              <a:t>Please see your pack for which sessions you can attend.</a:t>
            </a:r>
          </a:p>
        </p:txBody>
      </p:sp>
      <p:sp>
        <p:nvSpPr>
          <p:cNvPr id="6" name="Rectangle 5">
            <a:extLst>
              <a:ext uri="{FF2B5EF4-FFF2-40B4-BE49-F238E27FC236}">
                <a16:creationId xmlns:a16="http://schemas.microsoft.com/office/drawing/2014/main" id="{6054801D-1AD1-4662-9E0E-B1ED3B4AEE93}"/>
              </a:ext>
            </a:extLst>
          </p:cNvPr>
          <p:cNvSpPr/>
          <p:nvPr/>
        </p:nvSpPr>
        <p:spPr>
          <a:xfrm>
            <a:off x="1691680" y="6237312"/>
            <a:ext cx="6408712" cy="441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324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14FCA6-0869-4C86-A841-8D0D4BE5C78B}"/>
              </a:ext>
            </a:extLst>
          </p:cNvPr>
          <p:cNvSpPr>
            <a:spLocks noGrp="1"/>
          </p:cNvSpPr>
          <p:nvPr>
            <p:ph idx="1"/>
          </p:nvPr>
        </p:nvSpPr>
        <p:spPr>
          <a:xfrm>
            <a:off x="457200" y="2492896"/>
            <a:ext cx="8229600" cy="3514395"/>
          </a:xfrm>
        </p:spPr>
        <p:txBody>
          <a:bodyPr>
            <a:normAutofit lnSpcReduction="10000"/>
          </a:bodyPr>
          <a:lstStyle/>
          <a:p>
            <a:r>
              <a:rPr lang="en-GB" dirty="0"/>
              <a:t>Come to meet Mrs Whittle and Ms Baker outside in our garden.</a:t>
            </a:r>
          </a:p>
          <a:p>
            <a:r>
              <a:rPr lang="en-GB" dirty="0"/>
              <a:t>If you have any </a:t>
            </a:r>
          </a:p>
          <a:p>
            <a:pPr marL="109728" indent="0">
              <a:buNone/>
            </a:pPr>
            <a:r>
              <a:rPr lang="en-GB" dirty="0"/>
              <a:t>questions you want </a:t>
            </a:r>
          </a:p>
          <a:p>
            <a:pPr marL="109728" indent="0">
              <a:buNone/>
            </a:pPr>
            <a:r>
              <a:rPr lang="en-GB" dirty="0"/>
              <a:t>to ask.</a:t>
            </a:r>
          </a:p>
          <a:p>
            <a:r>
              <a:rPr lang="en-GB" dirty="0"/>
              <a:t>Time to play in our</a:t>
            </a:r>
          </a:p>
          <a:p>
            <a:pPr marL="109728" indent="0">
              <a:buNone/>
            </a:pPr>
            <a:r>
              <a:rPr lang="en-GB" dirty="0"/>
              <a:t> garden and become</a:t>
            </a:r>
          </a:p>
          <a:p>
            <a:pPr marL="109728" indent="0">
              <a:buNone/>
            </a:pPr>
            <a:r>
              <a:rPr lang="en-GB" dirty="0"/>
              <a:t> familiar together.</a:t>
            </a:r>
          </a:p>
        </p:txBody>
      </p:sp>
      <p:sp>
        <p:nvSpPr>
          <p:cNvPr id="3" name="Title 2">
            <a:extLst>
              <a:ext uri="{FF2B5EF4-FFF2-40B4-BE49-F238E27FC236}">
                <a16:creationId xmlns:a16="http://schemas.microsoft.com/office/drawing/2014/main" id="{1F46F49D-C49A-4DBF-BF44-D0296BEBD7ED}"/>
              </a:ext>
            </a:extLst>
          </p:cNvPr>
          <p:cNvSpPr>
            <a:spLocks noGrp="1"/>
          </p:cNvSpPr>
          <p:nvPr>
            <p:ph type="title"/>
          </p:nvPr>
        </p:nvSpPr>
        <p:spPr>
          <a:xfrm>
            <a:off x="521870" y="1700808"/>
            <a:ext cx="8229600" cy="648072"/>
          </a:xfrm>
        </p:spPr>
        <p:txBody>
          <a:bodyPr>
            <a:normAutofit fontScale="90000"/>
          </a:bodyPr>
          <a:lstStyle/>
          <a:p>
            <a:r>
              <a:rPr lang="en-GB" dirty="0"/>
              <a:t>Meet the teachers</a:t>
            </a:r>
          </a:p>
        </p:txBody>
      </p:sp>
      <p:pic>
        <p:nvPicPr>
          <p:cNvPr id="4" name="Picture 2">
            <a:extLst>
              <a:ext uri="{FF2B5EF4-FFF2-40B4-BE49-F238E27FC236}">
                <a16:creationId xmlns:a16="http://schemas.microsoft.com/office/drawing/2014/main" id="{2F0E71D6-6921-4BFC-922F-91D890D37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371475"/>
            <a:ext cx="8039100" cy="12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E4B77702-47C3-4AF8-B240-5463097A79CD}"/>
              </a:ext>
            </a:extLst>
          </p:cNvPr>
          <p:cNvPicPr>
            <a:picLocks noChangeAspect="1"/>
          </p:cNvPicPr>
          <p:nvPr/>
        </p:nvPicPr>
        <p:blipFill>
          <a:blip r:embed="rId3"/>
          <a:stretch>
            <a:fillRect/>
          </a:stretch>
        </p:blipFill>
        <p:spPr>
          <a:xfrm>
            <a:off x="4139952" y="3391113"/>
            <a:ext cx="4321671" cy="3095412"/>
          </a:xfrm>
          <a:prstGeom prst="rect">
            <a:avLst/>
          </a:prstGeom>
        </p:spPr>
      </p:pic>
    </p:spTree>
    <p:extLst>
      <p:ext uri="{BB962C8B-B14F-4D97-AF65-F5344CB8AC3E}">
        <p14:creationId xmlns:p14="http://schemas.microsoft.com/office/powerpoint/2010/main" val="2191073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884311"/>
          </a:xfrm>
        </p:spPr>
        <p:txBody>
          <a:bodyPr/>
          <a:lstStyle/>
          <a:p>
            <a:pPr algn="ctr"/>
            <a:r>
              <a:rPr lang="en-GB" dirty="0"/>
              <a:t>Stay and Play</a:t>
            </a:r>
          </a:p>
        </p:txBody>
      </p:sp>
      <p:sp>
        <p:nvSpPr>
          <p:cNvPr id="3" name="Subtitle 2"/>
          <p:cNvSpPr>
            <a:spLocks noGrp="1"/>
          </p:cNvSpPr>
          <p:nvPr>
            <p:ph type="subTitle" idx="1"/>
          </p:nvPr>
        </p:nvSpPr>
        <p:spPr>
          <a:xfrm>
            <a:off x="685800" y="2780928"/>
            <a:ext cx="7772400" cy="2304256"/>
          </a:xfrm>
        </p:spPr>
        <p:txBody>
          <a:bodyPr>
            <a:normAutofit fontScale="70000" lnSpcReduction="20000"/>
          </a:bodyPr>
          <a:lstStyle/>
          <a:p>
            <a:pPr algn="l"/>
            <a:r>
              <a:rPr lang="en-GB" dirty="0"/>
              <a:t>Stay and play session for you and your child to become familiar with our new environment.</a:t>
            </a:r>
          </a:p>
          <a:p>
            <a:pPr algn="l"/>
            <a:endParaRPr lang="en-GB" dirty="0"/>
          </a:p>
          <a:p>
            <a:pPr algn="l"/>
            <a:r>
              <a:rPr lang="en-GB" dirty="0"/>
              <a:t>Small groups.</a:t>
            </a:r>
          </a:p>
          <a:p>
            <a:pPr algn="l"/>
            <a:endParaRPr lang="en-GB" dirty="0"/>
          </a:p>
          <a:p>
            <a:pPr algn="l"/>
            <a:r>
              <a:rPr lang="en-GB" dirty="0"/>
              <a:t>Time to go inside the</a:t>
            </a:r>
          </a:p>
          <a:p>
            <a:pPr algn="l"/>
            <a:r>
              <a:rPr lang="en-GB" dirty="0"/>
              <a:t>Classroom with your child</a:t>
            </a:r>
          </a:p>
          <a:p>
            <a:pPr algn="l"/>
            <a:r>
              <a:rPr lang="en-GB" dirty="0"/>
              <a:t>and have a look around.</a:t>
            </a:r>
          </a:p>
          <a:p>
            <a:pPr algn="l"/>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339574"/>
            <a:ext cx="8039100" cy="1433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Users\amye\Downloads\36B5371469384190AA37A6F74F85ADF0.jpg"/>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429000"/>
            <a:ext cx="4617938" cy="3095476"/>
          </a:xfrm>
          <a:prstGeom prst="rect">
            <a:avLst/>
          </a:prstGeom>
          <a:noFill/>
          <a:ln>
            <a:noFill/>
          </a:ln>
        </p:spPr>
      </p:pic>
    </p:spTree>
    <p:extLst>
      <p:ext uri="{BB962C8B-B14F-4D97-AF65-F5344CB8AC3E}">
        <p14:creationId xmlns:p14="http://schemas.microsoft.com/office/powerpoint/2010/main" val="3656017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316359"/>
          </a:xfrm>
        </p:spPr>
        <p:txBody>
          <a:bodyPr/>
          <a:lstStyle/>
          <a:p>
            <a:pPr algn="l"/>
            <a:r>
              <a:rPr lang="en-GB" dirty="0"/>
              <a:t>Family School Visit</a:t>
            </a:r>
          </a:p>
        </p:txBody>
      </p:sp>
      <p:sp>
        <p:nvSpPr>
          <p:cNvPr id="3" name="Subtitle 2"/>
          <p:cNvSpPr>
            <a:spLocks noGrp="1"/>
          </p:cNvSpPr>
          <p:nvPr>
            <p:ph type="subTitle" idx="1"/>
          </p:nvPr>
        </p:nvSpPr>
        <p:spPr>
          <a:xfrm>
            <a:off x="685800" y="3140968"/>
            <a:ext cx="7772400" cy="2088232"/>
          </a:xfrm>
        </p:spPr>
        <p:txBody>
          <a:bodyPr>
            <a:normAutofit fontScale="70000" lnSpcReduction="20000"/>
          </a:bodyPr>
          <a:lstStyle/>
          <a:p>
            <a:pPr algn="l"/>
            <a:r>
              <a:rPr lang="en-GB" sz="2800" dirty="0"/>
              <a:t>An opportunity for us to meet you and your child in their new classroom and talk with you about their experiences so far.</a:t>
            </a:r>
          </a:p>
          <a:p>
            <a:pPr algn="l"/>
            <a:endParaRPr lang="en-GB" sz="2800" dirty="0"/>
          </a:p>
          <a:p>
            <a:pPr algn="l"/>
            <a:r>
              <a:rPr lang="en-GB" sz="2800" dirty="0"/>
              <a:t>Family School Visits will take place Thursday 2</a:t>
            </a:r>
            <a:r>
              <a:rPr lang="en-GB" sz="2800" baseline="30000" dirty="0"/>
              <a:t>nd</a:t>
            </a:r>
            <a:r>
              <a:rPr lang="en-GB" sz="2800" dirty="0"/>
              <a:t> September, Monday 6</a:t>
            </a:r>
            <a:r>
              <a:rPr lang="en-GB" sz="2800" baseline="30000" dirty="0"/>
              <a:t>th</a:t>
            </a:r>
            <a:r>
              <a:rPr lang="en-GB" sz="2800" dirty="0"/>
              <a:t> September and Tuesday 7</a:t>
            </a:r>
            <a:r>
              <a:rPr lang="en-GB" sz="2800" baseline="30000" dirty="0"/>
              <a:t>th</a:t>
            </a:r>
            <a:r>
              <a:rPr lang="en-GB" sz="2800" dirty="0"/>
              <a:t> September,</a:t>
            </a:r>
          </a:p>
          <a:p>
            <a:pPr algn="l"/>
            <a:r>
              <a:rPr lang="en-GB" sz="2800" dirty="0"/>
              <a:t>between 9am and 3pm (see welcome pack for your time).</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16632"/>
            <a:ext cx="80391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0684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ysClr val="windowText" lastClr="000000"/>
      </a:dk1>
      <a:lt1>
        <a:sysClr val="window" lastClr="FFFFFF"/>
      </a:lt1>
      <a:dk2>
        <a:srgbClr val="000000"/>
      </a:dk2>
      <a:lt2>
        <a:srgbClr val="EEECE1"/>
      </a:lt2>
      <a:accent1>
        <a:srgbClr val="00B05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194</TotalTime>
  <Words>880</Words>
  <Application>Microsoft Office PowerPoint</Application>
  <PresentationFormat>On-screen Show (4:3)</PresentationFormat>
  <Paragraphs>116</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Comic Sans MS</vt:lpstr>
      <vt:lpstr>Lucida Sans Unicode</vt:lpstr>
      <vt:lpstr>Trebuchet MS</vt:lpstr>
      <vt:lpstr>Verdana</vt:lpstr>
      <vt:lpstr>Wingdings</vt:lpstr>
      <vt:lpstr>Wingdings 2</vt:lpstr>
      <vt:lpstr>Wingdings 3</vt:lpstr>
      <vt:lpstr>Concourse</vt:lpstr>
      <vt:lpstr>PowerPoint Presentation</vt:lpstr>
      <vt:lpstr>We are a small but ‘mighty’ school.  We deliver an active and engaging curriculum that challenges and inspires all, and encourages everyone to embrace 'life in all its fullness'.  Our emphasis is about learning to learn whilst promoting a Christian ethos.  We believe everyone can achieve!</vt:lpstr>
      <vt:lpstr>Current structure of the  Early Years Foundation Stage</vt:lpstr>
      <vt:lpstr>Early Years Foundation Stage Curriculum</vt:lpstr>
      <vt:lpstr>Transition from Pre-school</vt:lpstr>
      <vt:lpstr>Transition Events</vt:lpstr>
      <vt:lpstr>Meet the teachers</vt:lpstr>
      <vt:lpstr>Stay and Play</vt:lpstr>
      <vt:lpstr>Family School Visit</vt:lpstr>
      <vt:lpstr>What might you see?</vt:lpstr>
      <vt:lpstr>A Good Start</vt:lpstr>
      <vt:lpstr>A day in Hedgehog Class…</vt:lpstr>
      <vt:lpstr>Inside our classroom…</vt:lpstr>
      <vt:lpstr>What do I need to bring?</vt:lpstr>
      <vt:lpstr>School Uniform</vt:lpstr>
      <vt:lpstr>Snack time</vt:lpstr>
      <vt:lpstr>Lunch time</vt:lpstr>
      <vt:lpstr>Welly walks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Eaglen</dc:creator>
  <cp:lastModifiedBy>Elizabeth Rose</cp:lastModifiedBy>
  <cp:revision>21</cp:revision>
  <dcterms:created xsi:type="dcterms:W3CDTF">2020-06-07T13:25:36Z</dcterms:created>
  <dcterms:modified xsi:type="dcterms:W3CDTF">2021-03-31T12:37:18Z</dcterms:modified>
</cp:coreProperties>
</file>